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9AF875-A4F8-4834-AD19-4B7FDB3EE8CE}" v="1" dt="2024-02-03T19:37:47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9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A7972-6111-48CA-9FF7-D09496CC7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A5DC9B-9556-4E22-9A25-A62EF9658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EE528-AAE3-4741-8B13-145C88DF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32139-3649-495E-A32C-0EB608E4A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1C745-1D68-4B69-8855-715960245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7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A47D9-8F28-4BD5-B782-25E77DE33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BBC3D8-CD8C-4988-99C8-A13D01E09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2A1CB-F82C-4984-A1E8-EBE21900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3A5C3-84E8-4D67-AAAC-42B2D9C3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2298B-315C-4D53-9655-67DA32282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7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EEB39F-5F0B-4DD0-BE90-7569A533C8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F77CED-062A-428D-BDE7-EB683092B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90A30-B9C5-42F2-8710-41E53C2E5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5E27B-ED60-40DF-BB76-27491AB83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5020-70D1-4456-83B6-295E475D9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7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9360C-EB2E-4820-AE84-2FEE4A2C3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AE468-E2F5-4985-85AD-C472C9092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6E00B-D92A-4FFF-9E4D-9698BBAD0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630D6-0A6C-4EE3-91FA-F327DC68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450AC-1454-4F12-897A-D0BF9A1BF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4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AD1BA-669B-4C4F-9888-426B9BE04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302AB-C0C6-4F1D-B8C1-F5A96837C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9472F-77A1-470A-87A3-5057C3DB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1B01E-EB6B-4848-8120-125900BE6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972F2-D83A-4598-B07A-FB928F841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2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FC08-B253-49DB-9A68-FC33554B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9C1E1-DC23-4D81-A49A-778A4151C8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07D98-BEC9-476D-B5A7-11C5FE82A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D39FB-EE3A-4C11-9603-87B2AF10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C17146-F213-4C06-BF12-45ABF6FDC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8D3DE-B9E6-4FD4-86D2-3509F18E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0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6B8F2-F377-453C-8899-27DF4EAA2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D26A2-23CF-4BD6-BE26-6F82996BE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6D855-9536-487F-841E-511C013DC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5E7FE-A098-4CE5-8794-EE8373B204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FAFFD9-CADC-4E73-B928-E02F07DF9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B88E19-CA33-4D54-8445-21B7FD0F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C34F9-3DD7-4A1E-B403-AD12D1CD1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C81D2E-E01A-4601-9047-DD5C2523C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7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28B33-3ECE-4419-96AC-F6B47A94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EE74E-DE73-41E4-ACA7-47F85F941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55B040-2273-46E6-B9FA-B052AD2D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F63EC4-FFAC-44C6-BF47-3CA0B1261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6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72B6EF-B256-4A43-99A6-24FE5917D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AD1A7E-2C42-4F62-B827-9D67F651A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23EFD-9327-4658-BBF3-88E086F84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A3808-0921-4FE0-A8FC-390FF8B34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F2FF8-D83E-4A4A-8502-85BE8B41C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EA428-015B-45DB-9DE3-F0FB03C19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824644-F117-4F02-8DB2-9342345D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D711D-4CE1-452E-8438-1303C3DB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C45A2-44A8-4083-B782-074741FE3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F8EFE-28C5-49A1-8D5D-FBB35022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5DC855-71FF-4C86-9052-1925A3179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D1338-9531-4FD7-86DD-E10CEB49A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75010-0743-4C96-8716-D9FD4279F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BB34-C134-4530-A3F7-789C10B89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0A0F6-4388-4617-97EB-28A27113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1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A60B84-A5FE-4A6D-A8E5-5E8300FFD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DC831-1FA9-4D71-A1A9-EC3CB008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22CEC-F482-4527-A654-367792651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134E4-4FD6-4B36-8938-96CA3131294D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6EB3B-6B5B-4F46-AE8D-24D41095A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3E0EB-5C10-483F-8FA7-274C5828AF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161A2-A350-4E2E-A20C-EC25D031B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3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B9F513-80E5-4BB6-B863-28E883540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022" y="3781233"/>
            <a:ext cx="1067585" cy="1398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632193-4113-4AC8-BCBB-EADFCAC65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607" y="3777483"/>
            <a:ext cx="1398584" cy="13985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1CD3071-421A-4DDF-862D-519D077E81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406" y="3774112"/>
            <a:ext cx="1011025" cy="1401955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386B7398-1F95-4FA7-AA54-3429D7B3D3AC}"/>
              </a:ext>
            </a:extLst>
          </p:cNvPr>
          <p:cNvSpPr>
            <a:spLocks noGrp="1"/>
          </p:cNvSpPr>
          <p:nvPr/>
        </p:nvSpPr>
        <p:spPr>
          <a:xfrm>
            <a:off x="2378765" y="235477"/>
            <a:ext cx="6858000" cy="12368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latin typeface="+mn-lt"/>
              </a:rPr>
              <a:t>Who is in charge? A property rights perspective on stakeholder governance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597EA81-4021-4899-998F-9CC01FB27FE8}"/>
              </a:ext>
            </a:extLst>
          </p:cNvPr>
          <p:cNvSpPr>
            <a:spLocks noGrp="1"/>
          </p:cNvSpPr>
          <p:nvPr/>
        </p:nvSpPr>
        <p:spPr>
          <a:xfrm>
            <a:off x="2378765" y="1793563"/>
            <a:ext cx="6858000" cy="183747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Peter G. Klein</a:t>
            </a:r>
          </a:p>
          <a:p>
            <a:r>
              <a:rPr lang="en-US" dirty="0"/>
              <a:t>Joseph T. Mahoney</a:t>
            </a:r>
          </a:p>
          <a:p>
            <a:r>
              <a:rPr lang="en-US" dirty="0"/>
              <a:t>Anita M. McGahan</a:t>
            </a:r>
          </a:p>
          <a:p>
            <a:r>
              <a:rPr lang="en-US" dirty="0"/>
              <a:t>Christos N. Pitelis</a:t>
            </a:r>
          </a:p>
          <a:p>
            <a:r>
              <a:rPr lang="en-US" i="1" dirty="0"/>
              <a:t>Strategy Organization 2012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3190" y="3777483"/>
            <a:ext cx="1215461" cy="139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88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7F37D9-61A4-458D-A28B-2FCD7F5AE930}"/>
              </a:ext>
            </a:extLst>
          </p:cNvPr>
          <p:cNvSpPr txBox="1"/>
          <p:nvPr/>
        </p:nvSpPr>
        <p:spPr>
          <a:xfrm>
            <a:off x="0" y="31805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RESEARCH QUESTION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1AAD01-2A43-495B-9A0D-CFBEB5E5CD82}"/>
              </a:ext>
            </a:extLst>
          </p:cNvPr>
          <p:cNvSpPr txBox="1"/>
          <p:nvPr/>
        </p:nvSpPr>
        <p:spPr>
          <a:xfrm>
            <a:off x="487017" y="1189638"/>
            <a:ext cx="11032435" cy="3839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This article challenges the argument that the sole purpose of the firm is to maximize returns on investment for equity shareholders.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Problems associated with the dominant yet reductionist approach: 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Misunderstandings regarding the firm’s contractual obligations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Problematic and inaccurate representations of organization, innovation, and other aspects of value creation and capture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Creating and capturing value via spillovers, relationship-specific investments, and complex contractual ties is out of the picture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4DEE75-6F2E-44CB-98D0-DBDA69739552}"/>
              </a:ext>
            </a:extLst>
          </p:cNvPr>
          <p:cNvSpPr txBox="1"/>
          <p:nvPr/>
        </p:nvSpPr>
        <p:spPr>
          <a:xfrm>
            <a:off x="700936" y="5719781"/>
            <a:ext cx="10545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AUTHORS’ RESPONSE: STAKEHOLDER THEORY AS AN ALTERNATIVE</a:t>
            </a:r>
          </a:p>
        </p:txBody>
      </p:sp>
    </p:spTree>
    <p:extLst>
      <p:ext uri="{BB962C8B-B14F-4D97-AF65-F5344CB8AC3E}">
        <p14:creationId xmlns:p14="http://schemas.microsoft.com/office/powerpoint/2010/main" val="57901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91415E-7FE3-4792-B822-115C875CE515}"/>
              </a:ext>
            </a:extLst>
          </p:cNvPr>
          <p:cNvSpPr txBox="1"/>
          <p:nvPr/>
        </p:nvSpPr>
        <p:spPr>
          <a:xfrm>
            <a:off x="0" y="258417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SHAREHOLDER THEORY: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2F8B5-58C9-496F-8D36-7F60FD1458E4}"/>
              </a:ext>
            </a:extLst>
          </p:cNvPr>
          <p:cNvSpPr txBox="1"/>
          <p:nvPr/>
        </p:nvSpPr>
        <p:spPr>
          <a:xfrm>
            <a:off x="435665" y="816934"/>
            <a:ext cx="11564785" cy="376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Based on agency theory 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Explicit contracts + Ex-ante complete contracting perspective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Asymmetric information + Divergent goals between principals and agents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Maximizing shareholder NPV = Maximizing the NPV of the firm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Only shareholders bear risks from discretionary decisions made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O</a:t>
            </a:r>
            <a:r>
              <a:rPr lang="en-US" altLang="zh-CN" sz="2400" dirty="0"/>
              <a:t>nly shareholders have claims to the firm’s residual income</a:t>
            </a:r>
            <a:endParaRPr lang="en-US" sz="2400" dirty="0"/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NPVs for all stakeholders (other than the shareholders) are zero in competitive input factor markets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37F6B6-A6EC-4591-B2E8-7EC475C0E214}"/>
              </a:ext>
            </a:extLst>
          </p:cNvPr>
          <p:cNvSpPr txBox="1"/>
          <p:nvPr/>
        </p:nvSpPr>
        <p:spPr>
          <a:xfrm>
            <a:off x="435665" y="4676034"/>
            <a:ext cx="1103077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070C0"/>
                </a:solidFill>
              </a:rPr>
              <a:t>ALTERNATIVE VIEWS: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TCE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Modern property rights theory with incomplete contracting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Stakeholder theory</a:t>
            </a:r>
          </a:p>
        </p:txBody>
      </p:sp>
    </p:spTree>
    <p:extLst>
      <p:ext uri="{BB962C8B-B14F-4D97-AF65-F5344CB8AC3E}">
        <p14:creationId xmlns:p14="http://schemas.microsoft.com/office/powerpoint/2010/main" val="339327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80C5C89-3355-492A-BC5F-249FD606539F}"/>
              </a:ext>
            </a:extLst>
          </p:cNvPr>
          <p:cNvSpPr/>
          <p:nvPr/>
        </p:nvSpPr>
        <p:spPr>
          <a:xfrm>
            <a:off x="40511" y="227215"/>
            <a:ext cx="121514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STAKEHOLDER THEORY: WHAT’S THE ALTERNATIVE?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F18F67-B635-4AB8-AD50-94C8CE61FCBB}"/>
              </a:ext>
            </a:extLst>
          </p:cNvPr>
          <p:cNvSpPr txBox="1"/>
          <p:nvPr/>
        </p:nvSpPr>
        <p:spPr>
          <a:xfrm>
            <a:off x="540026" y="1145157"/>
            <a:ext cx="1111194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b="1" dirty="0"/>
              <a:t>Stakeholder theory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Employees, suppliers, customers, and other economic agents have legitimate claims to the economic value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Firm’s residual income = (Firm’s specific investments + Investments of its transactional partners) - Value distributed among claimants</a:t>
            </a:r>
          </a:p>
          <a:p>
            <a:pPr>
              <a:spcBef>
                <a:spcPts val="1200"/>
              </a:spcBef>
            </a:pPr>
            <a:r>
              <a:rPr lang="en-US" sz="2400" b="1" dirty="0"/>
              <a:t>Property rights theory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Residual interest is created between buyers and suppliers </a:t>
            </a:r>
            <a:r>
              <a:rPr lang="en-US" sz="2400" i="1" dirty="0"/>
              <a:t>a priori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Residual decision rights on how the resources are redeployed in the future affect the apportionment</a:t>
            </a:r>
          </a:p>
        </p:txBody>
      </p:sp>
    </p:spTree>
    <p:extLst>
      <p:ext uri="{BB962C8B-B14F-4D97-AF65-F5344CB8AC3E}">
        <p14:creationId xmlns:p14="http://schemas.microsoft.com/office/powerpoint/2010/main" val="982263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955CEC-66D6-46C8-8EE0-A7A1CD8D0202}"/>
              </a:ext>
            </a:extLst>
          </p:cNvPr>
          <p:cNvSpPr/>
          <p:nvPr/>
        </p:nvSpPr>
        <p:spPr>
          <a:xfrm>
            <a:off x="2315817" y="202959"/>
            <a:ext cx="78220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PROPERTY RIGHTS AND OWNERSHIP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E1F50D-D148-494D-A2B3-5CE0F3B16105}"/>
              </a:ext>
            </a:extLst>
          </p:cNvPr>
          <p:cNvSpPr txBox="1"/>
          <p:nvPr/>
        </p:nvSpPr>
        <p:spPr>
          <a:xfrm>
            <a:off x="184558" y="891239"/>
            <a:ext cx="11931940" cy="5245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i="1" dirty="0"/>
              <a:t>Property rights </a:t>
            </a:r>
            <a:r>
              <a:rPr lang="en-US" sz="2400" dirty="0"/>
              <a:t>refer to any sanctioned behavioral relations among decisionmakers in the use of potentially valuable resources; such sanctioned behaviors allow people the right to use resources within prescribed limits.</a:t>
            </a:r>
          </a:p>
          <a:p>
            <a:pPr marL="57600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b="1" dirty="0"/>
              <a:t>Resources are the bundle of rights </a:t>
            </a:r>
            <a:r>
              <a:rPr lang="en-US" sz="2400" dirty="0"/>
              <a:t>rather than physical entities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Classical property rights theory</a:t>
            </a:r>
            <a:r>
              <a:rPr lang="en-US" sz="2400" dirty="0"/>
              <a:t>: Ownership is residual rights to income (residual </a:t>
            </a:r>
            <a:r>
              <a:rPr lang="en-US" sz="2400" dirty="0" err="1"/>
              <a:t>claimancy</a:t>
            </a:r>
            <a:r>
              <a:rPr lang="en-US" sz="2400" dirty="0"/>
              <a:t>)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Modern property rights theory</a:t>
            </a:r>
            <a:r>
              <a:rPr lang="en-US" sz="2400" dirty="0"/>
              <a:t>: Ownership is residual control rights in the deployment of property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Residual </a:t>
            </a:r>
            <a:r>
              <a:rPr lang="en-US" sz="2400" dirty="0" err="1"/>
              <a:t>claimancy</a:t>
            </a:r>
            <a:r>
              <a:rPr lang="en-US" sz="2400" dirty="0"/>
              <a:t> = ex-ante concept that attenuates ex-post contractual issues</a:t>
            </a:r>
          </a:p>
          <a:p>
            <a:pPr marL="576000" indent="-285750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Residual control = ex-post concept, relevant only when contracts are incomplete</a:t>
            </a:r>
          </a:p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Problematic issue</a:t>
            </a:r>
            <a:r>
              <a:rPr lang="en-US" sz="2400" dirty="0"/>
              <a:t>: the effects of decisions and actions on jointly owned assets and jointly created value are difficult to discern.</a:t>
            </a:r>
          </a:p>
        </p:txBody>
      </p:sp>
    </p:spTree>
    <p:extLst>
      <p:ext uri="{BB962C8B-B14F-4D97-AF65-F5344CB8AC3E}">
        <p14:creationId xmlns:p14="http://schemas.microsoft.com/office/powerpoint/2010/main" val="420806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13F1F6-E1FF-4767-A836-BF300925A502}"/>
              </a:ext>
            </a:extLst>
          </p:cNvPr>
          <p:cNvSpPr txBox="1"/>
          <p:nvPr/>
        </p:nvSpPr>
        <p:spPr>
          <a:xfrm>
            <a:off x="2168555" y="238083"/>
            <a:ext cx="7938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FIRM AS A NEXUS OF EXPLICIT AND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IMPLICIT</a:t>
            </a:r>
            <a:r>
              <a:rPr lang="en-US" sz="2400" b="1" dirty="0">
                <a:solidFill>
                  <a:srgbClr val="0070C0"/>
                </a:solidFill>
              </a:rPr>
              <a:t> CONTRACTS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DEAFF5-75BF-4307-9F69-5A4FB501CE82}"/>
              </a:ext>
            </a:extLst>
          </p:cNvPr>
          <p:cNvSpPr txBox="1"/>
          <p:nvPr/>
        </p:nvSpPr>
        <p:spPr>
          <a:xfrm>
            <a:off x="390086" y="1150567"/>
            <a:ext cx="11740394" cy="3549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Stakeholder theories must address not only how rights are distributed between firm owners and non-owners, but </a:t>
            </a:r>
            <a:r>
              <a:rPr lang="en-US" sz="2400" i="1" dirty="0"/>
              <a:t>who is an owner and who isn’t.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Modern property rights theory (GHM) contributes to shareholder–stakeholder debates:</a:t>
            </a:r>
          </a:p>
          <a:p>
            <a:pPr marL="57600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dirty="0"/>
              <a:t>Implicit contracts involve obligations that are mutually understood, and enforced via reputation, without being explicitly stated.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Incomplete and implicit contracts make it impossible to identify precisely the entire economic value created by the firm.</a:t>
            </a:r>
          </a:p>
        </p:txBody>
      </p:sp>
    </p:spTree>
    <p:extLst>
      <p:ext uri="{BB962C8B-B14F-4D97-AF65-F5344CB8AC3E}">
        <p14:creationId xmlns:p14="http://schemas.microsoft.com/office/powerpoint/2010/main" val="138799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53F7C8-63ED-4760-B6EA-96BB31766C04}"/>
              </a:ext>
            </a:extLst>
          </p:cNvPr>
          <p:cNvSpPr txBox="1"/>
          <p:nvPr/>
        </p:nvSpPr>
        <p:spPr>
          <a:xfrm>
            <a:off x="2594113" y="198783"/>
            <a:ext cx="6997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TWO PROPERTY RIGHTS MODELS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29C333-4679-4C1B-BFD0-5B9B7FD6ACAC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6092687" y="660448"/>
            <a:ext cx="3313" cy="591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975D5E-34CF-433B-88B0-5C2246D241AB}"/>
              </a:ext>
            </a:extLst>
          </p:cNvPr>
          <p:cNvCxnSpPr/>
          <p:nvPr/>
        </p:nvCxnSpPr>
        <p:spPr>
          <a:xfrm>
            <a:off x="1977887" y="1252330"/>
            <a:ext cx="7802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E5E4D12-D4BD-4AD7-A105-BCA8D0318930}"/>
              </a:ext>
            </a:extLst>
          </p:cNvPr>
          <p:cNvCxnSpPr/>
          <p:nvPr/>
        </p:nvCxnSpPr>
        <p:spPr>
          <a:xfrm>
            <a:off x="9780104" y="1252330"/>
            <a:ext cx="0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6549662-F875-4667-B208-EB783C903288}"/>
              </a:ext>
            </a:extLst>
          </p:cNvPr>
          <p:cNvCxnSpPr/>
          <p:nvPr/>
        </p:nvCxnSpPr>
        <p:spPr>
          <a:xfrm>
            <a:off x="1977887" y="1252330"/>
            <a:ext cx="0" cy="516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A4DDA53-A31C-4445-AB02-6A1F75A4FD45}"/>
              </a:ext>
            </a:extLst>
          </p:cNvPr>
          <p:cNvSpPr/>
          <p:nvPr/>
        </p:nvSpPr>
        <p:spPr>
          <a:xfrm>
            <a:off x="854765" y="1769165"/>
            <a:ext cx="2256162" cy="815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GHM Model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80B4C01-2299-40CD-BCE3-756272BFA127}"/>
              </a:ext>
            </a:extLst>
          </p:cNvPr>
          <p:cNvSpPr/>
          <p:nvPr/>
        </p:nvSpPr>
        <p:spPr>
          <a:xfrm>
            <a:off x="7227123" y="1769165"/>
            <a:ext cx="3894764" cy="8150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Blair and Stout (1999)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9B1AA-C8B3-4BA3-8289-635B22B0EDB9}"/>
              </a:ext>
            </a:extLst>
          </p:cNvPr>
          <p:cNvSpPr txBox="1"/>
          <p:nvPr/>
        </p:nvSpPr>
        <p:spPr>
          <a:xfrm>
            <a:off x="159025" y="2753139"/>
            <a:ext cx="5297557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Importance of co-specialized investment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Narrow group of controlling stakeholders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Residual control rights should be assigned to the parties whose relationship-specific investments have the largest marginal impact on joint value creation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90AA8F-B1C8-4657-AC04-D9834AE2BD57}"/>
              </a:ext>
            </a:extLst>
          </p:cNvPr>
          <p:cNvSpPr txBox="1"/>
          <p:nvPr/>
        </p:nvSpPr>
        <p:spPr>
          <a:xfrm>
            <a:off x="6251713" y="2845905"/>
            <a:ext cx="578126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Emphasizes asset specificity and inseparability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Rajan &amp; Zingales (1998): use the property rights mechanism of restricted access to critical assets, instead of ownership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Blair &amp; Stout (1999): third party ownership ---board of directors (neutral decision-makers) --- a mediating hierarchy solution</a:t>
            </a:r>
          </a:p>
        </p:txBody>
      </p:sp>
    </p:spTree>
    <p:extLst>
      <p:ext uri="{BB962C8B-B14F-4D97-AF65-F5344CB8AC3E}">
        <p14:creationId xmlns:p14="http://schemas.microsoft.com/office/powerpoint/2010/main" val="3002582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A45D12-D788-480C-AAB3-C994E1F2D24D}"/>
              </a:ext>
            </a:extLst>
          </p:cNvPr>
          <p:cNvSpPr txBox="1"/>
          <p:nvPr/>
        </p:nvSpPr>
        <p:spPr>
          <a:xfrm>
            <a:off x="2852530" y="268357"/>
            <a:ext cx="6639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468F8E-C751-4064-8A6F-5376AD3601B6}"/>
              </a:ext>
            </a:extLst>
          </p:cNvPr>
          <p:cNvSpPr txBox="1"/>
          <p:nvPr/>
        </p:nvSpPr>
        <p:spPr>
          <a:xfrm>
            <a:off x="514920" y="1436249"/>
            <a:ext cx="10931718" cy="216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Not all the answers are known </a:t>
            </a:r>
          </a:p>
          <a:p>
            <a:pPr marL="576000" indent="-28575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400" dirty="0"/>
              <a:t>Vague concepts like co-created value are difficult to measure econometrically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Link between value co-creation and value capture, seeking stakeholder value rather than an unfettered pursuit of shareholder value is better for achieving sustained value for the firm</a:t>
            </a:r>
          </a:p>
        </p:txBody>
      </p:sp>
    </p:spTree>
    <p:extLst>
      <p:ext uri="{BB962C8B-B14F-4D97-AF65-F5344CB8AC3E}">
        <p14:creationId xmlns:p14="http://schemas.microsoft.com/office/powerpoint/2010/main" val="95058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612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Isakova</dc:creator>
  <cp:lastModifiedBy>Joe Mahoney</cp:lastModifiedBy>
  <cp:revision>87</cp:revision>
  <dcterms:created xsi:type="dcterms:W3CDTF">2019-09-14T00:44:05Z</dcterms:created>
  <dcterms:modified xsi:type="dcterms:W3CDTF">2024-02-07T01:36:56Z</dcterms:modified>
</cp:coreProperties>
</file>